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20"/>
  </p:notesMasterIdLst>
  <p:handoutMasterIdLst>
    <p:handoutMasterId r:id="rId21"/>
  </p:handoutMasterIdLst>
  <p:sldIdLst>
    <p:sldId id="276" r:id="rId2"/>
    <p:sldId id="278" r:id="rId3"/>
    <p:sldId id="285" r:id="rId4"/>
    <p:sldId id="286" r:id="rId5"/>
    <p:sldId id="289" r:id="rId6"/>
    <p:sldId id="303" r:id="rId7"/>
    <p:sldId id="290" r:id="rId8"/>
    <p:sldId id="292" r:id="rId9"/>
    <p:sldId id="294" r:id="rId10"/>
    <p:sldId id="295" r:id="rId11"/>
    <p:sldId id="296" r:id="rId12"/>
    <p:sldId id="302" r:id="rId13"/>
    <p:sldId id="298" r:id="rId14"/>
    <p:sldId id="291" r:id="rId15"/>
    <p:sldId id="293" r:id="rId16"/>
    <p:sldId id="299" r:id="rId17"/>
    <p:sldId id="300" r:id="rId18"/>
    <p:sldId id="28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4878"/>
    <a:srgbClr val="10BAB1"/>
    <a:srgbClr val="F9C327"/>
    <a:srgbClr val="F26944"/>
    <a:srgbClr val="144173"/>
    <a:srgbClr val="808285"/>
    <a:srgbClr val="7DCCEF"/>
    <a:srgbClr val="30AEE5"/>
    <a:srgbClr val="AB8EDE"/>
    <a:srgbClr val="482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1" autoAdjust="0"/>
    <p:restoredTop sz="78591" autoAdjust="0"/>
  </p:normalViewPr>
  <p:slideViewPr>
    <p:cSldViewPr snapToGrid="0">
      <p:cViewPr varScale="1">
        <p:scale>
          <a:sx n="51" d="100"/>
          <a:sy n="51" d="100"/>
        </p:scale>
        <p:origin x="116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95F3658-71DB-4CBA-8822-F7939B43F8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D95176C-6BDE-49D3-AC66-947AD3BAF70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338A6F-63BF-4E65-9B41-098208855CC9}" type="datetimeFigureOut">
              <a:rPr lang="fr-FR" smtClean="0"/>
              <a:t>12/12/2019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43670BF-77D9-4703-82EC-90F03E8B04B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5B8EE7-1787-46AD-A5CB-F417C78D55E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BE38B-F208-40AB-88F4-B46B79739E04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192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90E03-5350-42EF-B9E1-9A9307E76119}" type="datetimeFigureOut">
              <a:rPr lang="fr-FR" smtClean="0"/>
              <a:t>12/12/2019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187AC-FE14-432B-B657-8CCEE4CDB902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4218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796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6900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113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741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5332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6972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4233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401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542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9229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660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7865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4596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8058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C187AC-FE14-432B-B657-8CCEE4CDB902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4385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hyperlink" Target="mailto:s2s4e@bsc.es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61AA90A-6250-4772-8B21-505C20ED392F}"/>
              </a:ext>
            </a:extLst>
          </p:cNvPr>
          <p:cNvSpPr/>
          <p:nvPr userDrawn="1"/>
        </p:nvSpPr>
        <p:spPr>
          <a:xfrm>
            <a:off x="1244339" y="6042584"/>
            <a:ext cx="7588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GB" sz="1200" b="0" i="1" u="none" strike="noStrike" baseline="0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rPr>
              <a:t>This project has received funding from the Horizon 2020 programme under grant agreement </a:t>
            </a:r>
            <a:r>
              <a:rPr lang="fr-FR" sz="1200" b="0" i="1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rPr>
              <a:t>n°776787.</a:t>
            </a:r>
          </a:p>
          <a:p>
            <a:pPr lvl="0" algn="l"/>
            <a:r>
              <a:rPr lang="en-US" sz="1200" b="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rPr>
              <a:t>The content of this presentation reflects only the author’s view. The European Commission is not responsible for any use that may be made of the information it contains.</a:t>
            </a:r>
            <a:endParaRPr lang="fr-FR" sz="1200" i="1" dirty="0">
              <a:solidFill>
                <a:schemeClr val="tx1"/>
              </a:solidFill>
              <a:latin typeface="Arial" panose="020B0604020202020204" pitchFamily="34" charset="0"/>
              <a:ea typeface="Ebrim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19A0BF0-FE4B-4EBC-9EA2-54748C622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802" y="3223969"/>
            <a:ext cx="8425112" cy="13563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400" b="1">
                <a:solidFill>
                  <a:srgbClr val="0E4878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9B515B4-64EC-4BE5-A99C-E05C0DEBD5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7803" y="4600844"/>
            <a:ext cx="8425111" cy="684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E4878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B24CC7-FBA3-499D-AF93-41DF6A37A0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7803" y="5345244"/>
            <a:ext cx="8425111" cy="4333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</a:lstStyle>
          <a:p>
            <a:pPr lvl="0"/>
            <a:r>
              <a:rPr lang="fr-FR" dirty="0"/>
              <a:t>Event, </a:t>
            </a:r>
            <a:r>
              <a:rPr lang="fr-FR" dirty="0" err="1"/>
              <a:t>Author</a:t>
            </a:r>
            <a:r>
              <a:rPr lang="fr-FR" dirty="0"/>
              <a:t>, Organisation </a:t>
            </a:r>
            <a:r>
              <a:rPr lang="fr-FR" dirty="0" err="1"/>
              <a:t>name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AA1B233-5A12-4142-9CE4-C48C6424BF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02" y="6127514"/>
            <a:ext cx="700032" cy="46657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D7B2CD8-70CA-4EB4-903A-4C2B41BF082C}"/>
              </a:ext>
            </a:extLst>
          </p:cNvPr>
          <p:cNvSpPr/>
          <p:nvPr userDrawn="1"/>
        </p:nvSpPr>
        <p:spPr>
          <a:xfrm>
            <a:off x="0" y="0"/>
            <a:ext cx="9144000" cy="22624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9076FE2-489B-4E7C-99C8-4B25414792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62"/>
            <a:ext cx="9144000" cy="302957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DFB4915-4A61-4816-B762-0D8B6884504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698" y="319822"/>
            <a:ext cx="3629319" cy="130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45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373B78-7BA7-48A3-A437-C6602705BB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42300" y="402833"/>
            <a:ext cx="7374119" cy="886952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E4878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A795AE9-D0D0-4005-BCAE-C29FB4CEC6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42300" y="1696644"/>
            <a:ext cx="7524948" cy="716617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F9C327"/>
              </a:buClr>
              <a:buFont typeface="Wingdings 3" panose="05040102010807070707" pitchFamily="18" charset="2"/>
              <a:buChar char="u"/>
              <a:defRPr sz="3200">
                <a:solidFill>
                  <a:srgbClr val="0E4878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67C6C3-2BA2-4C56-AC52-97B87809F779}"/>
              </a:ext>
            </a:extLst>
          </p:cNvPr>
          <p:cNvSpPr/>
          <p:nvPr userDrawn="1"/>
        </p:nvSpPr>
        <p:spPr>
          <a:xfrm>
            <a:off x="-1" y="0"/>
            <a:ext cx="1357461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78F2C5-BEEA-40F8-848F-E6B7B78C2D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03" y="6212264"/>
            <a:ext cx="1122251" cy="40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1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62C3D8-28EE-494B-A594-C3CEEE15DF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822652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14417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8909327-CDB7-4F69-9809-B5841D54DF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650" y="1395414"/>
            <a:ext cx="7886700" cy="753898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rgbClr val="F9C327"/>
              </a:buClr>
              <a:buFont typeface="Wingdings 3" panose="05040102010807070707" pitchFamily="18" charset="2"/>
              <a:buChar char="u"/>
              <a:defRPr sz="3200">
                <a:solidFill>
                  <a:srgbClr val="0E4878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A8A7301-3683-4E4C-9EE0-AFFE158546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581" y="6165133"/>
            <a:ext cx="1341379" cy="48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28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A8BF89D-DA82-458F-811B-BFFE27A530FA}"/>
              </a:ext>
            </a:extLst>
          </p:cNvPr>
          <p:cNvSpPr/>
          <p:nvPr userDrawn="1"/>
        </p:nvSpPr>
        <p:spPr>
          <a:xfrm>
            <a:off x="2383816" y="4660085"/>
            <a:ext cx="4392891" cy="1003167"/>
          </a:xfrm>
          <a:prstGeom prst="rect">
            <a:avLst/>
          </a:prstGeom>
          <a:solidFill>
            <a:srgbClr val="F9C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3F9E34-E043-4B0E-BA1C-4542A9F7898A}"/>
              </a:ext>
            </a:extLst>
          </p:cNvPr>
          <p:cNvSpPr/>
          <p:nvPr userDrawn="1"/>
        </p:nvSpPr>
        <p:spPr>
          <a:xfrm>
            <a:off x="0" y="0"/>
            <a:ext cx="9144000" cy="4873658"/>
          </a:xfrm>
          <a:prstGeom prst="rect">
            <a:avLst/>
          </a:prstGeom>
          <a:solidFill>
            <a:srgbClr val="F9C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72361A8-86BC-4E09-9F66-DB4C9E5096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6968"/>
            <a:ext cx="9160524" cy="36719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BD0EEF-1904-44CF-A503-FB0EA5D34D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061438"/>
            <a:ext cx="1341379" cy="481181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6A7F15DE-DA67-42D1-BB42-CF5F9A648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822652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5D75C302-566D-4792-9905-A8AE72A8A6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650" y="1395414"/>
            <a:ext cx="7886700" cy="753898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9C327"/>
              </a:buClr>
              <a:buFontTx/>
              <a:buNone/>
              <a:defRPr sz="32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</p:spTree>
    <p:extLst>
      <p:ext uri="{BB962C8B-B14F-4D97-AF65-F5344CB8AC3E}">
        <p14:creationId xmlns:p14="http://schemas.microsoft.com/office/powerpoint/2010/main" val="1887568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A8BF89D-DA82-458F-811B-BFFE27A530FA}"/>
              </a:ext>
            </a:extLst>
          </p:cNvPr>
          <p:cNvSpPr/>
          <p:nvPr userDrawn="1"/>
        </p:nvSpPr>
        <p:spPr>
          <a:xfrm>
            <a:off x="2383816" y="4660085"/>
            <a:ext cx="4392891" cy="1003167"/>
          </a:xfrm>
          <a:prstGeom prst="rect">
            <a:avLst/>
          </a:prstGeom>
          <a:solidFill>
            <a:srgbClr val="0E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3F9E34-E043-4B0E-BA1C-4542A9F7898A}"/>
              </a:ext>
            </a:extLst>
          </p:cNvPr>
          <p:cNvSpPr/>
          <p:nvPr userDrawn="1"/>
        </p:nvSpPr>
        <p:spPr>
          <a:xfrm>
            <a:off x="0" y="0"/>
            <a:ext cx="9144000" cy="4873658"/>
          </a:xfrm>
          <a:prstGeom prst="rect">
            <a:avLst/>
          </a:prstGeom>
          <a:solidFill>
            <a:srgbClr val="0E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72361A8-86BC-4E09-9F66-DB4C9E5096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4" y="2630077"/>
            <a:ext cx="9160524" cy="36719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BD0EEF-1904-44CF-A503-FB0EA5D34D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061438"/>
            <a:ext cx="1341379" cy="481181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6A7F15DE-DA67-42D1-BB42-CF5F9A648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822652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2BAF73FB-76C3-4F70-81CE-FFAAC370C8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650" y="1395414"/>
            <a:ext cx="7886700" cy="753898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9C327"/>
              </a:buClr>
              <a:buFontTx/>
              <a:buNone/>
              <a:defRPr sz="32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</p:spTree>
    <p:extLst>
      <p:ext uri="{BB962C8B-B14F-4D97-AF65-F5344CB8AC3E}">
        <p14:creationId xmlns:p14="http://schemas.microsoft.com/office/powerpoint/2010/main" val="2480688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A8BF89D-DA82-458F-811B-BFFE27A530FA}"/>
              </a:ext>
            </a:extLst>
          </p:cNvPr>
          <p:cNvSpPr/>
          <p:nvPr userDrawn="1"/>
        </p:nvSpPr>
        <p:spPr>
          <a:xfrm>
            <a:off x="2383816" y="4660085"/>
            <a:ext cx="4392891" cy="1003167"/>
          </a:xfrm>
          <a:prstGeom prst="rect">
            <a:avLst/>
          </a:prstGeom>
          <a:solidFill>
            <a:srgbClr val="10B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3F9E34-E043-4B0E-BA1C-4542A9F7898A}"/>
              </a:ext>
            </a:extLst>
          </p:cNvPr>
          <p:cNvSpPr/>
          <p:nvPr userDrawn="1"/>
        </p:nvSpPr>
        <p:spPr>
          <a:xfrm>
            <a:off x="0" y="0"/>
            <a:ext cx="9144000" cy="4873658"/>
          </a:xfrm>
          <a:prstGeom prst="rect">
            <a:avLst/>
          </a:prstGeom>
          <a:solidFill>
            <a:srgbClr val="10BA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72361A8-86BC-4E09-9F66-DB4C9E5096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0077"/>
            <a:ext cx="9160524" cy="36719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BD0EEF-1904-44CF-A503-FB0EA5D34D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061438"/>
            <a:ext cx="1341379" cy="481181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6A7F15DE-DA67-42D1-BB42-CF5F9A648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822652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37EF5EC0-8A64-4083-8F4B-F95D85AF1A0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650" y="1395414"/>
            <a:ext cx="7886700" cy="753898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9C327"/>
              </a:buClr>
              <a:buFontTx/>
              <a:buNone/>
              <a:defRPr sz="32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</p:spTree>
    <p:extLst>
      <p:ext uri="{BB962C8B-B14F-4D97-AF65-F5344CB8AC3E}">
        <p14:creationId xmlns:p14="http://schemas.microsoft.com/office/powerpoint/2010/main" val="3789230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A8BF89D-DA82-458F-811B-BFFE27A530FA}"/>
              </a:ext>
            </a:extLst>
          </p:cNvPr>
          <p:cNvSpPr/>
          <p:nvPr userDrawn="1"/>
        </p:nvSpPr>
        <p:spPr>
          <a:xfrm>
            <a:off x="2383816" y="4660085"/>
            <a:ext cx="4392891" cy="1003167"/>
          </a:xfrm>
          <a:prstGeom prst="rect">
            <a:avLst/>
          </a:prstGeom>
          <a:solidFill>
            <a:srgbClr val="F26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3F9E34-E043-4B0E-BA1C-4542A9F7898A}"/>
              </a:ext>
            </a:extLst>
          </p:cNvPr>
          <p:cNvSpPr/>
          <p:nvPr userDrawn="1"/>
        </p:nvSpPr>
        <p:spPr>
          <a:xfrm>
            <a:off x="0" y="0"/>
            <a:ext cx="9144000" cy="4873658"/>
          </a:xfrm>
          <a:prstGeom prst="rect">
            <a:avLst/>
          </a:prstGeom>
          <a:solidFill>
            <a:srgbClr val="F269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72361A8-86BC-4E09-9F66-DB4C9E5096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0077"/>
            <a:ext cx="9160524" cy="36719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BD0EEF-1904-44CF-A503-FB0EA5D34D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061438"/>
            <a:ext cx="1341379" cy="481181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6A7F15DE-DA67-42D1-BB42-CF5F9A648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7886700" cy="822652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DAAF28C2-C867-40F8-A278-C43F2EC432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8650" y="1395414"/>
            <a:ext cx="7886700" cy="753898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9C327"/>
              </a:buClr>
              <a:buFontTx/>
              <a:buNone/>
              <a:defRPr sz="32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</p:spTree>
    <p:extLst>
      <p:ext uri="{BB962C8B-B14F-4D97-AF65-F5344CB8AC3E}">
        <p14:creationId xmlns:p14="http://schemas.microsoft.com/office/powerpoint/2010/main" val="242286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F2F1F4F-15C7-4936-957D-C1FFCCE2073D}"/>
              </a:ext>
            </a:extLst>
          </p:cNvPr>
          <p:cNvSpPr/>
          <p:nvPr userDrawn="1"/>
        </p:nvSpPr>
        <p:spPr>
          <a:xfrm>
            <a:off x="0" y="0"/>
            <a:ext cx="9144000" cy="25075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BACE99B-9EAD-4B42-971E-E8B2CF183FB1}"/>
              </a:ext>
            </a:extLst>
          </p:cNvPr>
          <p:cNvSpPr txBox="1"/>
          <p:nvPr userDrawn="1"/>
        </p:nvSpPr>
        <p:spPr>
          <a:xfrm>
            <a:off x="81432" y="463356"/>
            <a:ext cx="461913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400" b="1" dirty="0" err="1">
                <a:solidFill>
                  <a:srgbClr val="0E4878"/>
                </a:solidFill>
                <a:latin typeface="Segoe UI" panose="020B0502040204020203" pitchFamily="34" charset="0"/>
                <a:ea typeface="Ebrima" panose="02000000000000000000" pitchFamily="2" charset="0"/>
                <a:cs typeface="Segoe UI" panose="020B0502040204020203" pitchFamily="34" charset="0"/>
              </a:rPr>
              <a:t>Thank</a:t>
            </a:r>
            <a:r>
              <a:rPr lang="fr-FR" sz="4400" b="1" dirty="0">
                <a:solidFill>
                  <a:srgbClr val="0E4878"/>
                </a:solidFill>
                <a:latin typeface="Segoe UI" panose="020B0502040204020203" pitchFamily="34" charset="0"/>
                <a:ea typeface="Ebrima" panose="02000000000000000000" pitchFamily="2" charset="0"/>
                <a:cs typeface="Segoe UI" panose="020B0502040204020203" pitchFamily="34" charset="0"/>
              </a:rPr>
              <a:t> </a:t>
            </a:r>
            <a:r>
              <a:rPr lang="fr-FR" sz="4400" b="1" dirty="0" err="1">
                <a:solidFill>
                  <a:srgbClr val="0E4878"/>
                </a:solidFill>
                <a:latin typeface="Segoe UI" panose="020B0502040204020203" pitchFamily="34" charset="0"/>
                <a:ea typeface="Ebrima" panose="02000000000000000000" pitchFamily="2" charset="0"/>
                <a:cs typeface="Segoe UI" panose="020B0502040204020203" pitchFamily="34" charset="0"/>
              </a:rPr>
              <a:t>you</a:t>
            </a:r>
            <a:endParaRPr lang="fr-FR" sz="4400" b="1" dirty="0">
              <a:solidFill>
                <a:srgbClr val="0E4878"/>
              </a:solidFill>
              <a:latin typeface="Segoe UI" panose="020B0502040204020203" pitchFamily="34" charset="0"/>
              <a:ea typeface="Ebrima" panose="02000000000000000000" pitchFamily="2" charset="0"/>
              <a:cs typeface="Segoe UI" panose="020B0502040204020203" pitchFamily="34" charset="0"/>
            </a:endParaRPr>
          </a:p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2A5AB9C-C060-4E09-B9E2-9DF9ADD1C71B}"/>
              </a:ext>
            </a:extLst>
          </p:cNvPr>
          <p:cNvSpPr/>
          <p:nvPr userDrawn="1"/>
        </p:nvSpPr>
        <p:spPr>
          <a:xfrm>
            <a:off x="185128" y="1218609"/>
            <a:ext cx="44117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err="1">
                <a:solidFill>
                  <a:srgbClr val="0E4878"/>
                </a:solidFill>
                <a:latin typeface="Segoe UI" panose="020B0502040204020203" pitchFamily="34" charset="0"/>
                <a:ea typeface="Ebrima" panose="02000000000000000000" pitchFamily="2" charset="0"/>
                <a:cs typeface="Segoe UI" panose="020B0502040204020203" pitchFamily="34" charset="0"/>
              </a:rPr>
              <a:t>Get</a:t>
            </a:r>
            <a:r>
              <a:rPr lang="fr-FR" sz="2800" b="1" dirty="0">
                <a:solidFill>
                  <a:srgbClr val="0E4878"/>
                </a:solidFill>
                <a:latin typeface="Segoe UI" panose="020B0502040204020203" pitchFamily="34" charset="0"/>
                <a:ea typeface="Ebrima" panose="02000000000000000000" pitchFamily="2" charset="0"/>
                <a:cs typeface="Segoe UI" panose="020B0502040204020203" pitchFamily="34" charset="0"/>
              </a:rPr>
              <a:t> in </a:t>
            </a:r>
            <a:r>
              <a:rPr lang="fr-FR" sz="2800" b="1" dirty="0" err="1">
                <a:solidFill>
                  <a:srgbClr val="0E4878"/>
                </a:solidFill>
                <a:latin typeface="Segoe UI" panose="020B0502040204020203" pitchFamily="34" charset="0"/>
                <a:ea typeface="Ebrima" panose="02000000000000000000" pitchFamily="2" charset="0"/>
                <a:cs typeface="Segoe UI" panose="020B0502040204020203" pitchFamily="34" charset="0"/>
              </a:rPr>
              <a:t>touch</a:t>
            </a:r>
            <a:r>
              <a:rPr lang="fr-FR" sz="2800" b="1" dirty="0">
                <a:solidFill>
                  <a:srgbClr val="0E4878"/>
                </a:solidFill>
                <a:latin typeface="Segoe UI" panose="020B0502040204020203" pitchFamily="34" charset="0"/>
                <a:ea typeface="Ebrima" panose="02000000000000000000" pitchFamily="2" charset="0"/>
                <a:cs typeface="Segoe UI" panose="020B0502040204020203" pitchFamily="34" charset="0"/>
              </a:rPr>
              <a:t> for more information!</a:t>
            </a:r>
            <a:endParaRPr lang="en-GB" sz="2800" b="1" dirty="0">
              <a:solidFill>
                <a:srgbClr val="0E487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6C448E3-AE86-46DD-A15D-48243B69DC61}"/>
              </a:ext>
            </a:extLst>
          </p:cNvPr>
          <p:cNvGrpSpPr/>
          <p:nvPr userDrawn="1"/>
        </p:nvGrpSpPr>
        <p:grpSpPr>
          <a:xfrm>
            <a:off x="1527143" y="2930086"/>
            <a:ext cx="7263451" cy="2778490"/>
            <a:chOff x="1569467" y="2954504"/>
            <a:chExt cx="7263451" cy="2778490"/>
          </a:xfrm>
        </p:grpSpPr>
        <p:sp>
          <p:nvSpPr>
            <p:cNvPr id="6" name="Titre 1">
              <a:extLst>
                <a:ext uri="{FF2B5EF4-FFF2-40B4-BE49-F238E27FC236}">
                  <a16:creationId xmlns:a16="http://schemas.microsoft.com/office/drawing/2014/main" id="{C9C2BC8D-BBA7-4E8F-9640-CDE80562F01C}"/>
                </a:ext>
              </a:extLst>
            </p:cNvPr>
            <p:cNvSpPr txBox="1">
              <a:spLocks/>
            </p:cNvSpPr>
            <p:nvPr/>
          </p:nvSpPr>
          <p:spPr>
            <a:xfrm>
              <a:off x="3070844" y="2954504"/>
              <a:ext cx="5762074" cy="1127563"/>
            </a:xfrm>
            <a:prstGeom prst="rect">
              <a:avLst/>
            </a:prstGeom>
          </p:spPr>
          <p:txBody>
            <a:bodyPr/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fr-FR" sz="1800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Public reports of the project will be available for download on the S2S4E </a:t>
              </a:r>
              <a:r>
                <a:rPr lang="fr-FR" sz="1800" dirty="0" err="1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website</a:t>
              </a:r>
              <a:r>
                <a:rPr lang="fr-FR" sz="1800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: </a:t>
              </a:r>
              <a:r>
                <a:rPr lang="fr-FR" sz="1800" b="1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www.s2s4e.eu</a:t>
              </a:r>
              <a:endParaRPr lang="en-GB" sz="1800" b="1" dirty="0">
                <a:solidFill>
                  <a:srgbClr val="0E4878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7" name="Titre 1">
              <a:extLst>
                <a:ext uri="{FF2B5EF4-FFF2-40B4-BE49-F238E27FC236}">
                  <a16:creationId xmlns:a16="http://schemas.microsoft.com/office/drawing/2014/main" id="{65E20D77-48B2-4DE1-A5D8-067529CC3412}"/>
                </a:ext>
              </a:extLst>
            </p:cNvPr>
            <p:cNvSpPr txBox="1">
              <a:spLocks/>
            </p:cNvSpPr>
            <p:nvPr/>
          </p:nvSpPr>
          <p:spPr>
            <a:xfrm>
              <a:off x="3066461" y="3997486"/>
              <a:ext cx="4908617" cy="1119947"/>
            </a:xfrm>
            <a:prstGeom prst="rect">
              <a:avLst/>
            </a:prstGeom>
          </p:spPr>
          <p:txBody>
            <a:bodyPr/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fr-FR" sz="1800" b="1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Project coordinator:</a:t>
              </a:r>
              <a:r>
                <a:rPr lang="fr-FR" sz="1800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 Albert </a:t>
              </a:r>
              <a:r>
                <a:rPr lang="fr-FR" sz="1800" dirty="0" err="1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Soret</a:t>
              </a:r>
              <a:r>
                <a:rPr lang="fr-FR" sz="1800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, Barcelona </a:t>
              </a:r>
              <a:r>
                <a:rPr lang="fr-FR" sz="1800" dirty="0" err="1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Supercomputing</a:t>
              </a:r>
              <a:r>
                <a:rPr lang="fr-FR" sz="1800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 Center (BSC)</a:t>
              </a:r>
            </a:p>
            <a:p>
              <a:pPr algn="l"/>
              <a:r>
                <a:rPr lang="fr-FR" sz="1800" b="1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Contact us: </a:t>
              </a:r>
              <a:r>
                <a:rPr lang="fr-FR" sz="1800" b="0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s2s4e@bsc.es</a:t>
              </a:r>
              <a:endParaRPr lang="fr-FR" sz="1800" b="1" dirty="0">
                <a:solidFill>
                  <a:srgbClr val="0E4878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  <a:p>
              <a:pPr algn="l"/>
              <a:endParaRPr lang="fr-FR" sz="2000" b="1" u="sng" kern="1200" dirty="0">
                <a:solidFill>
                  <a:schemeClr val="tx1"/>
                </a:solidFill>
                <a:effectLst/>
                <a:latin typeface="Gadugi" panose="020B0502040204020203" pitchFamily="34" charset="0"/>
                <a:ea typeface="Ebrima" panose="02000000000000000000" pitchFamily="2" charset="0"/>
                <a:cs typeface="Ebrima" panose="02000000000000000000" pitchFamily="2" charset="0"/>
                <a:hlinkClick r:id="rId2"/>
              </a:endParaRPr>
            </a:p>
          </p:txBody>
        </p:sp>
        <p:sp>
          <p:nvSpPr>
            <p:cNvPr id="9" name="Titre 1">
              <a:extLst>
                <a:ext uri="{FF2B5EF4-FFF2-40B4-BE49-F238E27FC236}">
                  <a16:creationId xmlns:a16="http://schemas.microsoft.com/office/drawing/2014/main" id="{34445E9B-C40F-4694-BBC2-050F377C03EA}"/>
                </a:ext>
              </a:extLst>
            </p:cNvPr>
            <p:cNvSpPr txBox="1">
              <a:spLocks/>
            </p:cNvSpPr>
            <p:nvPr/>
          </p:nvSpPr>
          <p:spPr>
            <a:xfrm>
              <a:off x="3047607" y="5164670"/>
              <a:ext cx="5332823" cy="568324"/>
            </a:xfrm>
            <a:prstGeom prst="rect">
              <a:avLst/>
            </a:prstGeom>
          </p:spPr>
          <p:txBody>
            <a:bodyPr/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fr-FR" sz="1800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Follow us on Facebook and Twitter!</a:t>
              </a:r>
            </a:p>
            <a:p>
              <a:pPr algn="just"/>
              <a:r>
                <a:rPr lang="fr-FR" sz="1800" b="1" dirty="0">
                  <a:solidFill>
                    <a:srgbClr val="0E4878"/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@s2s4e</a:t>
              </a:r>
              <a:endParaRPr lang="en-GB" sz="1800" b="1" dirty="0">
                <a:solidFill>
                  <a:srgbClr val="0E4878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64BBFC08-42D9-44B7-88DF-DD210FFE81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7047" y="5125100"/>
              <a:ext cx="593889" cy="593889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E623EBD7-2A00-446F-B319-25BD1605D9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5955" y="2963279"/>
              <a:ext cx="750385" cy="750385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9F65D943-0679-4BAF-958B-EA1225AE8F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4750" y="3997486"/>
              <a:ext cx="791590" cy="79159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70516342-C282-4FB1-B4D9-9117F12121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9467" y="5103676"/>
              <a:ext cx="609268" cy="609268"/>
            </a:xfrm>
            <a:prstGeom prst="rect">
              <a:avLst/>
            </a:prstGeom>
          </p:spPr>
        </p:pic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1449DAC3-2D29-4DF5-8F99-D15FA9B673A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871" y="574343"/>
            <a:ext cx="4157463" cy="1491371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A833BB2-B01F-4FEE-A5A0-1D06C4D40A5F}"/>
              </a:ext>
            </a:extLst>
          </p:cNvPr>
          <p:cNvSpPr/>
          <p:nvPr userDrawn="1"/>
        </p:nvSpPr>
        <p:spPr>
          <a:xfrm>
            <a:off x="1244339" y="6042584"/>
            <a:ext cx="7588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GB" sz="1200" b="0" i="1" u="none" strike="noStrike" baseline="0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rPr>
              <a:t>This project has received funding from the Horizon 2020 programme under grant agreement </a:t>
            </a:r>
            <a:r>
              <a:rPr lang="fr-FR" sz="1200" b="0" i="1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rPr>
              <a:t>n°776787.</a:t>
            </a:r>
          </a:p>
          <a:p>
            <a:pPr lvl="0" algn="l"/>
            <a:r>
              <a:rPr lang="en-US" sz="1200" b="0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rPr>
              <a:t>The content of this presentation reflects only the author’s view. The European Commission is not responsible for any use that may be made of the information it contains.</a:t>
            </a:r>
            <a:endParaRPr lang="fr-FR" sz="1200" i="1" dirty="0">
              <a:solidFill>
                <a:schemeClr val="tx1"/>
              </a:solidFill>
              <a:latin typeface="Arial" panose="020B0604020202020204" pitchFamily="34" charset="0"/>
              <a:ea typeface="Ebrima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8A09E87-408E-48E4-BCB7-644B062FC75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02" y="6127514"/>
            <a:ext cx="700032" cy="46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38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SC2017-Gene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64803" y="217893"/>
            <a:ext cx="8229598" cy="8383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500" b="1"/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64803" y="1215072"/>
            <a:ext cx="8229598" cy="4833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646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55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0" r:id="rId2"/>
    <p:sldLayoutId id="2147483651" r:id="rId3"/>
    <p:sldLayoutId id="2147483669" r:id="rId4"/>
    <p:sldLayoutId id="2147483670" r:id="rId5"/>
    <p:sldLayoutId id="2147483671" r:id="rId6"/>
    <p:sldLayoutId id="2147483672" r:id="rId7"/>
    <p:sldLayoutId id="2147483663" r:id="rId8"/>
    <p:sldLayoutId id="214748367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13" Type="http://schemas.openxmlformats.org/officeDocument/2006/relationships/image" Target="../media/image27.png"/><Relationship Id="rId3" Type="http://schemas.openxmlformats.org/officeDocument/2006/relationships/image" Target="../media/image18.jfif"/><Relationship Id="rId7" Type="http://schemas.openxmlformats.org/officeDocument/2006/relationships/image" Target="../media/image22.jpeg"/><Relationship Id="rId12" Type="http://schemas.openxmlformats.org/officeDocument/2006/relationships/image" Target="../media/image2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microsoft.com/office/2007/relationships/hdphoto" Target="../media/hdphoto1.wdp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9A4649-CD40-4608-8E64-066A32A0E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2800" dirty="0" smtClean="0"/>
              <a:t>Decision-making under a changing climate? </a:t>
            </a:r>
            <a:br>
              <a:rPr lang="fr-FR" sz="2800" dirty="0" smtClean="0"/>
            </a:br>
            <a:r>
              <a:rPr lang="fr-FR" sz="2800" dirty="0" smtClean="0"/>
              <a:t>A climate service for clean energy </a:t>
            </a:r>
            <a:br>
              <a:rPr lang="fr-FR" sz="2800" dirty="0" smtClean="0"/>
            </a:br>
            <a:r>
              <a:rPr lang="fr-FR" sz="2800" dirty="0" smtClean="0"/>
              <a:t>in Spain and beyond</a:t>
            </a:r>
            <a:endParaRPr lang="fr-FR" sz="28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D0A68B-E1E8-4DC6-9756-8277D32E5C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2800" dirty="0" smtClean="0"/>
              <a:t>COP25</a:t>
            </a:r>
            <a:endParaRPr lang="fr-FR" sz="280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C9DA653-3396-4FD7-83D6-5A23694227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Ilaria Vigo, Barcelona Supercomputing Center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813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0275"/>
            <a:ext cx="9144000" cy="4997450"/>
          </a:xfrm>
          <a:prstGeom prst="rect">
            <a:avLst/>
          </a:prstGeom>
        </p:spPr>
      </p:pic>
      <p:sp>
        <p:nvSpPr>
          <p:cNvPr id="2" name="Rectángulo redondeado 1"/>
          <p:cNvSpPr/>
          <p:nvPr/>
        </p:nvSpPr>
        <p:spPr>
          <a:xfrm>
            <a:off x="35168" y="1820207"/>
            <a:ext cx="1441200" cy="681693"/>
          </a:xfrm>
          <a:prstGeom prst="roundRect">
            <a:avLst/>
          </a:prstGeom>
          <a:noFill/>
          <a:ln w="28575">
            <a:solidFill>
              <a:srgbClr val="F269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/>
        </p:nvSpPr>
        <p:spPr>
          <a:xfrm>
            <a:off x="1529122" y="1820207"/>
            <a:ext cx="6128080" cy="1501062"/>
          </a:xfrm>
          <a:prstGeom prst="rect">
            <a:avLst/>
          </a:prstGeom>
          <a:solidFill>
            <a:srgbClr val="F26944">
              <a:alpha val="80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/>
          <p:cNvSpPr txBox="1"/>
          <p:nvPr/>
        </p:nvSpPr>
        <p:spPr>
          <a:xfrm>
            <a:off x="1608004" y="1820207"/>
            <a:ext cx="1740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Categories</a:t>
            </a:r>
          </a:p>
          <a:p>
            <a:endParaRPr lang="en-GB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Essential Climate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Wind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Solar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Hydro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Energy Balance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764271" y="1865070"/>
            <a:ext cx="3963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Variables</a:t>
            </a:r>
          </a:p>
          <a:p>
            <a:endParaRPr lang="en-GB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Climate variables (T, wind, precipitation,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Energy indicators (capacity factor, </a:t>
            </a:r>
            <a:r>
              <a:rPr lang="en-GB" sz="12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demand,etc</a:t>
            </a: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01364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0275"/>
            <a:ext cx="9144000" cy="4997450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1586575" y="1184517"/>
            <a:ext cx="3143080" cy="530718"/>
          </a:xfrm>
          <a:prstGeom prst="roundRect">
            <a:avLst/>
          </a:prstGeom>
          <a:noFill/>
          <a:ln w="28575">
            <a:solidFill>
              <a:srgbClr val="F269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/>
        </p:nvSpPr>
        <p:spPr>
          <a:xfrm>
            <a:off x="1694045" y="1973943"/>
            <a:ext cx="1181039" cy="725295"/>
          </a:xfrm>
          <a:prstGeom prst="rect">
            <a:avLst/>
          </a:prstGeom>
          <a:solidFill>
            <a:srgbClr val="F26944">
              <a:alpha val="80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/>
          <p:cNvSpPr txBox="1"/>
          <p:nvPr/>
        </p:nvSpPr>
        <p:spPr>
          <a:xfrm>
            <a:off x="1688175" y="1978409"/>
            <a:ext cx="1248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Past forecasts </a:t>
            </a:r>
          </a:p>
          <a:p>
            <a:pPr algn="ctr"/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</a:t>
            </a:r>
          </a:p>
          <a:p>
            <a:pPr algn="ctr"/>
            <a:r>
              <a:rPr lang="en-GB" sz="12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Backtesting</a:t>
            </a:r>
            <a:endParaRPr lang="en-GB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2915157" y="1973943"/>
            <a:ext cx="1814498" cy="725295"/>
          </a:xfrm>
          <a:prstGeom prst="rect">
            <a:avLst/>
          </a:prstGeom>
          <a:solidFill>
            <a:srgbClr val="F26944">
              <a:alpha val="80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CuadroTexto 8"/>
          <p:cNvSpPr txBox="1"/>
          <p:nvPr/>
        </p:nvSpPr>
        <p:spPr>
          <a:xfrm>
            <a:off x="3012701" y="2013424"/>
            <a:ext cx="1716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Forecast for the: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next 4 weeks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next 3 months</a:t>
            </a:r>
          </a:p>
        </p:txBody>
      </p:sp>
    </p:spTree>
    <p:extLst>
      <p:ext uri="{BB962C8B-B14F-4D97-AF65-F5344CB8AC3E}">
        <p14:creationId xmlns:p14="http://schemas.microsoft.com/office/powerpoint/2010/main" val="197446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0275"/>
            <a:ext cx="9144000" cy="4997450"/>
          </a:xfrm>
          <a:prstGeom prst="rect">
            <a:avLst/>
          </a:prstGeom>
        </p:spPr>
      </p:pic>
      <p:sp>
        <p:nvSpPr>
          <p:cNvPr id="4" name="Rectángulo redondeado 3"/>
          <p:cNvSpPr/>
          <p:nvPr/>
        </p:nvSpPr>
        <p:spPr>
          <a:xfrm>
            <a:off x="7810500" y="2195460"/>
            <a:ext cx="1233854" cy="1084071"/>
          </a:xfrm>
          <a:prstGeom prst="roundRect">
            <a:avLst/>
          </a:prstGeom>
          <a:noFill/>
          <a:ln w="28575">
            <a:solidFill>
              <a:srgbClr val="F269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/>
        </p:nvSpPr>
        <p:spPr>
          <a:xfrm>
            <a:off x="5747237" y="2195460"/>
            <a:ext cx="1932565" cy="1084071"/>
          </a:xfrm>
          <a:prstGeom prst="rect">
            <a:avLst/>
          </a:prstGeom>
          <a:solidFill>
            <a:srgbClr val="F26944">
              <a:alpha val="80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/>
          <p:cNvSpPr txBox="1"/>
          <p:nvPr/>
        </p:nvSpPr>
        <p:spPr>
          <a:xfrm>
            <a:off x="5842120" y="2195460"/>
            <a:ext cx="1740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Probabilistic forecast</a:t>
            </a:r>
          </a:p>
          <a:p>
            <a:r>
              <a:rPr lang="en-GB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with a measure of accuracy</a:t>
            </a:r>
          </a:p>
        </p:txBody>
      </p:sp>
    </p:spTree>
    <p:extLst>
      <p:ext uri="{BB962C8B-B14F-4D97-AF65-F5344CB8AC3E}">
        <p14:creationId xmlns:p14="http://schemas.microsoft.com/office/powerpoint/2010/main" val="18472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3155867" y="111235"/>
            <a:ext cx="56830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mr-IN" sz="4400" b="1" dirty="0" smtClean="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…</a:t>
            </a:r>
            <a:r>
              <a:rPr lang="es-ES" sz="4400" b="1" dirty="0" smtClean="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and </a:t>
            </a:r>
            <a:r>
              <a:rPr lang="es-ES" sz="4400" b="1" dirty="0" err="1" smtClean="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other</a:t>
            </a:r>
            <a:r>
              <a:rPr lang="es-ES" sz="4400" b="1" dirty="0" smtClean="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</a:t>
            </a:r>
            <a:r>
              <a:rPr lang="es-ES" sz="4400" b="1" dirty="0" err="1" smtClean="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services</a:t>
            </a:r>
            <a:endParaRPr lang="es-ES" dirty="0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 txBox="1">
            <a:spLocks/>
          </p:cNvSpPr>
          <p:nvPr/>
        </p:nvSpPr>
        <p:spPr>
          <a:xfrm>
            <a:off x="455439" y="1039320"/>
            <a:ext cx="2006003" cy="7946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fr-FR" sz="2400" b="0" dirty="0" err="1" smtClean="0"/>
              <a:t>Webinars</a:t>
            </a:r>
            <a:endParaRPr lang="fr-FR" sz="2400" b="0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 txBox="1">
            <a:spLocks/>
          </p:cNvSpPr>
          <p:nvPr/>
        </p:nvSpPr>
        <p:spPr>
          <a:xfrm>
            <a:off x="3759210" y="1039320"/>
            <a:ext cx="1587799" cy="7946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algn="r"/>
            <a:r>
              <a:rPr lang="fr-FR" sz="2400" b="0" dirty="0" err="1" smtClean="0"/>
              <a:t>Monthly</a:t>
            </a:r>
            <a:r>
              <a:rPr lang="fr-FR" sz="2400" b="0" dirty="0" smtClean="0"/>
              <a:t> </a:t>
            </a:r>
          </a:p>
          <a:p>
            <a:pPr algn="r"/>
            <a:r>
              <a:rPr lang="fr-FR" sz="2400" b="0" dirty="0" err="1" smtClean="0"/>
              <a:t>outlooks</a:t>
            </a:r>
            <a:endParaRPr lang="fr-FR" sz="2400" b="0" dirty="0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 txBox="1">
            <a:spLocks/>
          </p:cNvSpPr>
          <p:nvPr/>
        </p:nvSpPr>
        <p:spPr>
          <a:xfrm>
            <a:off x="483033" y="4663509"/>
            <a:ext cx="1752167" cy="6323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fr-FR" sz="2400" b="0" dirty="0" smtClean="0"/>
              <a:t>R-package</a:t>
            </a:r>
          </a:p>
          <a:p>
            <a:r>
              <a:rPr lang="fr-FR" sz="2400" b="0" dirty="0" err="1" smtClean="0"/>
              <a:t>CSTools</a:t>
            </a:r>
            <a:endParaRPr lang="fr-FR" sz="2400" b="0" dirty="0"/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 txBox="1">
            <a:spLocks/>
          </p:cNvSpPr>
          <p:nvPr/>
        </p:nvSpPr>
        <p:spPr>
          <a:xfrm>
            <a:off x="6900732" y="3767814"/>
            <a:ext cx="1938736" cy="7946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fr-FR" sz="2400" b="0" dirty="0" smtClean="0"/>
              <a:t>Case </a:t>
            </a:r>
            <a:r>
              <a:rPr lang="fr-FR" sz="2400" b="0" dirty="0" err="1" smtClean="0"/>
              <a:t>studies</a:t>
            </a:r>
            <a:endParaRPr lang="fr-FR" sz="2400" b="0" dirty="0" smtClean="0"/>
          </a:p>
          <a:p>
            <a:r>
              <a:rPr lang="fr-FR" sz="2400" b="0" dirty="0" smtClean="0"/>
              <a:t>&amp;</a:t>
            </a:r>
          </a:p>
          <a:p>
            <a:r>
              <a:rPr lang="fr-FR" sz="2400" b="0" dirty="0" err="1" smtClean="0"/>
              <a:t>Factsheets</a:t>
            </a:r>
            <a:endParaRPr lang="fr-FR" sz="2400" b="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553" y="1063105"/>
            <a:ext cx="2913203" cy="2062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69372">
            <a:off x="4672285" y="3636757"/>
            <a:ext cx="1944837" cy="2753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720" y="1456758"/>
            <a:ext cx="3006947" cy="3006947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403720" y="6242184"/>
            <a:ext cx="4224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dirty="0"/>
              <a:t>https://</a:t>
            </a:r>
            <a:r>
              <a:rPr lang="es-ES_tradnl" dirty="0" err="1"/>
              <a:t>cran.r-project.org</a:t>
            </a:r>
            <a:r>
              <a:rPr lang="es-ES_tradnl" dirty="0"/>
              <a:t>/</a:t>
            </a:r>
            <a:r>
              <a:rPr lang="es-ES_tradnl" dirty="0" err="1"/>
              <a:t>package</a:t>
            </a:r>
            <a:r>
              <a:rPr lang="es-ES_tradnl" dirty="0"/>
              <a:t>=</a:t>
            </a:r>
            <a:r>
              <a:rPr lang="es-ES_tradnl" dirty="0" err="1"/>
              <a:t>CSTools</a:t>
            </a:r>
            <a:endParaRPr lang="es-ES_tradnl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5228" y="4562511"/>
            <a:ext cx="1837525" cy="165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2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3449" t="74" r="59467" b="-446"/>
          <a:stretch/>
        </p:blipFill>
        <p:spPr>
          <a:xfrm>
            <a:off x="5320703" y="0"/>
            <a:ext cx="3823297" cy="68834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99" y="365126"/>
            <a:ext cx="4965103" cy="1019174"/>
          </a:xfrm>
        </p:spPr>
        <p:txBody>
          <a:bodyPr/>
          <a:lstStyle/>
          <a:p>
            <a:r>
              <a:rPr lang="fr-FR" sz="3600" dirty="0" smtClean="0"/>
              <a:t>High snowmelt and rain in </a:t>
            </a:r>
            <a:r>
              <a:rPr lang="fr-FR" sz="3600" dirty="0" err="1" smtClean="0"/>
              <a:t>Sweden</a:t>
            </a:r>
            <a:r>
              <a:rPr lang="fr-FR" sz="3600" dirty="0"/>
              <a:t/>
            </a:r>
            <a:br>
              <a:rPr lang="fr-FR" sz="3600" dirty="0"/>
            </a:br>
            <a:r>
              <a:rPr lang="fr-FR" sz="2800" dirty="0" smtClean="0">
                <a:solidFill>
                  <a:schemeClr val="bg1">
                    <a:lumMod val="50000"/>
                  </a:schemeClr>
                </a:solidFill>
              </a:rPr>
              <a:t>July 2015</a:t>
            </a:r>
            <a:endParaRPr lang="fr-FR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482746" y="1965838"/>
            <a:ext cx="4837957" cy="3774562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9C327"/>
              </a:buClr>
              <a:buFont typeface="Wingdings 3" panose="05040102010807070707" pitchFamily="18" charset="2"/>
              <a:buChar char="u"/>
              <a:defRPr sz="3200" kern="1200">
                <a:solidFill>
                  <a:srgbClr val="0E4878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fr-FR" sz="2400" dirty="0" smtClean="0"/>
              <a:t>WHAT:</a:t>
            </a:r>
          </a:p>
          <a:p>
            <a:r>
              <a:rPr lang="fr-FR" sz="2400" dirty="0" smtClean="0"/>
              <a:t>Substantial snowmelt</a:t>
            </a:r>
          </a:p>
          <a:p>
            <a:r>
              <a:rPr lang="fr-FR" sz="2400" dirty="0" smtClean="0"/>
              <a:t>Above normal precipitation</a:t>
            </a:r>
          </a:p>
          <a:p>
            <a:pPr marL="0" indent="0">
              <a:buFont typeface="Wingdings 3" panose="05040102010807070707" pitchFamily="18" charset="2"/>
              <a:buNone/>
            </a:pPr>
            <a:endParaRPr lang="fr-FR" sz="2400" dirty="0" smtClean="0"/>
          </a:p>
          <a:p>
            <a:pPr marL="0" indent="0">
              <a:buFont typeface="Wingdings 3" panose="05040102010807070707" pitchFamily="18" charset="2"/>
              <a:buNone/>
            </a:pPr>
            <a:r>
              <a:rPr lang="fr-FR" sz="2400" dirty="0" smtClean="0"/>
              <a:t>IMPACT:  </a:t>
            </a:r>
          </a:p>
          <a:p>
            <a:r>
              <a:rPr lang="fr-FR" sz="2400" dirty="0" smtClean="0"/>
              <a:t>Reservoirs filled up too early</a:t>
            </a:r>
          </a:p>
          <a:p>
            <a:r>
              <a:rPr lang="fr-FR" sz="2400" dirty="0" smtClean="0">
                <a:solidFill>
                  <a:srgbClr val="F26944"/>
                </a:solidFill>
              </a:rPr>
              <a:t>Unproductive water release</a:t>
            </a:r>
          </a:p>
          <a:p>
            <a:pPr marL="0" indent="0">
              <a:buFont typeface="Wingdings 3" panose="05040102010807070707" pitchFamily="18" charset="2"/>
              <a:buNone/>
            </a:pPr>
            <a:endParaRPr lang="fr-FR" sz="2800" dirty="0" smtClean="0"/>
          </a:p>
        </p:txBody>
      </p:sp>
      <p:sp>
        <p:nvSpPr>
          <p:cNvPr id="5" name="Rectángulo redondeado 4"/>
          <p:cNvSpPr/>
          <p:nvPr/>
        </p:nvSpPr>
        <p:spPr>
          <a:xfrm>
            <a:off x="5320702" y="5740400"/>
            <a:ext cx="3823298" cy="1117600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Seasonal</a:t>
            </a:r>
            <a:r>
              <a:rPr lang="es-ES" sz="2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sz="28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Forecasts</a:t>
            </a:r>
            <a:endParaRPr lang="es-ES" sz="2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s-ES" sz="2800" i="1" dirty="0"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r>
              <a:rPr lang="es-ES" sz="28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o reduce </a:t>
            </a:r>
            <a:r>
              <a:rPr lang="es-ES" sz="2800" i="1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water</a:t>
            </a:r>
            <a:r>
              <a:rPr lang="es-ES" sz="28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sz="2800" i="1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loss</a:t>
            </a:r>
            <a:endParaRPr lang="es-ES" sz="2800" i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81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-20" t="126" r="43663" b="-126"/>
          <a:stretch/>
        </p:blipFill>
        <p:spPr>
          <a:xfrm>
            <a:off x="5313872" y="0"/>
            <a:ext cx="3833756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49" y="365126"/>
            <a:ext cx="4664075" cy="822652"/>
          </a:xfrm>
        </p:spPr>
        <p:txBody>
          <a:bodyPr/>
          <a:lstStyle/>
          <a:p>
            <a:r>
              <a:rPr lang="fr-FR" sz="3600" dirty="0" smtClean="0"/>
              <a:t>Cold spell and wind drought in Europe</a:t>
            </a:r>
            <a:endParaRPr lang="fr-FR" sz="3600" dirty="0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482746" y="1965838"/>
            <a:ext cx="4809979" cy="4892162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9C327"/>
              </a:buClr>
              <a:buFont typeface="Wingdings 3" panose="05040102010807070707" pitchFamily="18" charset="2"/>
              <a:buChar char="u"/>
              <a:defRPr sz="3200" kern="1200">
                <a:solidFill>
                  <a:srgbClr val="0E4878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fr-FR" sz="2400" dirty="0" smtClean="0"/>
              <a:t>WHAT:</a:t>
            </a:r>
          </a:p>
          <a:p>
            <a:r>
              <a:rPr lang="fr-FR" sz="2400" dirty="0" smtClean="0"/>
              <a:t>Extremely low temperature</a:t>
            </a:r>
          </a:p>
          <a:p>
            <a:r>
              <a:rPr lang="fr-FR" sz="2400" dirty="0" smtClean="0"/>
              <a:t>Below normal </a:t>
            </a:r>
            <a:r>
              <a:rPr lang="fr-FR" sz="2400" dirty="0" err="1" smtClean="0"/>
              <a:t>wind</a:t>
            </a:r>
            <a:r>
              <a:rPr lang="fr-FR" sz="2400" dirty="0" smtClean="0"/>
              <a:t> speed</a:t>
            </a:r>
          </a:p>
          <a:p>
            <a:pPr marL="0" indent="0">
              <a:buNone/>
            </a:pPr>
            <a:endParaRPr lang="fr-FR" sz="2400" dirty="0" smtClean="0"/>
          </a:p>
          <a:p>
            <a:pPr marL="0" indent="0">
              <a:buFont typeface="Wingdings 3" panose="05040102010807070707" pitchFamily="18" charset="2"/>
              <a:buNone/>
            </a:pPr>
            <a:r>
              <a:rPr lang="fr-FR" sz="2400" dirty="0" smtClean="0"/>
              <a:t>IMPACT:  </a:t>
            </a:r>
          </a:p>
          <a:p>
            <a:r>
              <a:rPr lang="fr-FR" sz="2400" dirty="0" smtClean="0"/>
              <a:t>Sharp increase in electricity demand</a:t>
            </a:r>
          </a:p>
          <a:p>
            <a:r>
              <a:rPr lang="fr-FR" sz="2400" dirty="0" smtClean="0"/>
              <a:t>Low wind power production</a:t>
            </a:r>
          </a:p>
          <a:p>
            <a:r>
              <a:rPr lang="fr-FR" sz="2400" smtClean="0">
                <a:solidFill>
                  <a:srgbClr val="F26944"/>
                </a:solidFill>
              </a:rPr>
              <a:t>Peak in energy prices</a:t>
            </a:r>
            <a:endParaRPr lang="fr-FR" sz="2400" dirty="0" smtClean="0">
              <a:solidFill>
                <a:srgbClr val="F26944"/>
              </a:solidFill>
            </a:endParaRPr>
          </a:p>
          <a:p>
            <a:pPr marL="0" indent="0">
              <a:buFont typeface="Wingdings 3" panose="05040102010807070707" pitchFamily="18" charset="2"/>
              <a:buNone/>
            </a:pPr>
            <a:endParaRPr lang="fr-FR" sz="2800" dirty="0" smtClean="0"/>
          </a:p>
        </p:txBody>
      </p:sp>
      <p:sp>
        <p:nvSpPr>
          <p:cNvPr id="6" name="Rectángulo redondeado 5"/>
          <p:cNvSpPr/>
          <p:nvPr/>
        </p:nvSpPr>
        <p:spPr>
          <a:xfrm>
            <a:off x="5320702" y="5740400"/>
            <a:ext cx="3823298" cy="1117600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Sub-</a:t>
            </a:r>
            <a:r>
              <a:rPr lang="es-ES" sz="24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Seasonal</a:t>
            </a:r>
            <a:r>
              <a:rPr lang="es-E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sz="24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Forecasts</a:t>
            </a:r>
            <a:endParaRPr lang="es-ES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s-ES" sz="28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For</a:t>
            </a:r>
            <a:r>
              <a:rPr lang="es-ES" sz="2800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sz="28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hedging</a:t>
            </a:r>
            <a:endParaRPr lang="es-ES" sz="28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24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18231" r="44408"/>
          <a:stretch/>
        </p:blipFill>
        <p:spPr>
          <a:xfrm>
            <a:off x="5322277" y="0"/>
            <a:ext cx="383517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746" y="365126"/>
            <a:ext cx="4809979" cy="822652"/>
          </a:xfrm>
        </p:spPr>
        <p:txBody>
          <a:bodyPr/>
          <a:lstStyle/>
          <a:p>
            <a:r>
              <a:rPr lang="fr-FR" sz="3600" dirty="0" smtClean="0"/>
              <a:t>Cold spell and wind drought in Europe</a:t>
            </a:r>
            <a:endParaRPr lang="fr-FR" sz="3600" dirty="0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482746" y="1965838"/>
            <a:ext cx="4809979" cy="753898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9C327"/>
              </a:buClr>
              <a:buFont typeface="Wingdings 3" panose="05040102010807070707" pitchFamily="18" charset="2"/>
              <a:buChar char="u"/>
              <a:defRPr sz="3200" kern="1200">
                <a:solidFill>
                  <a:srgbClr val="0E4878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fr-FR" sz="2400" dirty="0" smtClean="0"/>
              <a:t>WHAT:</a:t>
            </a:r>
          </a:p>
          <a:p>
            <a:r>
              <a:rPr lang="fr-FR" sz="2400" dirty="0" smtClean="0"/>
              <a:t>Extremely low temperature</a:t>
            </a:r>
          </a:p>
          <a:p>
            <a:r>
              <a:rPr lang="fr-FR" sz="2400" dirty="0" smtClean="0"/>
              <a:t>Below normal wind speed</a:t>
            </a:r>
          </a:p>
          <a:p>
            <a:pPr marL="0" indent="0">
              <a:buFont typeface="Wingdings 3" panose="05040102010807070707" pitchFamily="18" charset="2"/>
              <a:buNone/>
            </a:pPr>
            <a:endParaRPr lang="fr-FR" sz="2400" dirty="0" smtClean="0"/>
          </a:p>
          <a:p>
            <a:pPr marL="0" indent="0">
              <a:buFont typeface="Wingdings 3" panose="05040102010807070707" pitchFamily="18" charset="2"/>
              <a:buNone/>
            </a:pPr>
            <a:r>
              <a:rPr lang="fr-FR" sz="2400" dirty="0" smtClean="0"/>
              <a:t>IMPACT:  </a:t>
            </a:r>
          </a:p>
          <a:p>
            <a:r>
              <a:rPr lang="fr-FR" sz="2400" dirty="0" smtClean="0"/>
              <a:t>Sharp increase in electricity demand</a:t>
            </a:r>
          </a:p>
          <a:p>
            <a:r>
              <a:rPr lang="fr-FR" sz="2400" dirty="0" smtClean="0"/>
              <a:t>Low wind power production</a:t>
            </a:r>
          </a:p>
          <a:p>
            <a:r>
              <a:rPr lang="fr-FR" sz="2400" dirty="0" smtClean="0">
                <a:solidFill>
                  <a:srgbClr val="F26944"/>
                </a:solidFill>
              </a:rPr>
              <a:t>High risk of energy imbalance in the grid</a:t>
            </a:r>
          </a:p>
          <a:p>
            <a:pPr marL="0" indent="0">
              <a:buFont typeface="Wingdings 3" panose="05040102010807070707" pitchFamily="18" charset="2"/>
              <a:buNone/>
            </a:pPr>
            <a:endParaRPr lang="fr-FR" sz="2400" dirty="0" smtClean="0"/>
          </a:p>
        </p:txBody>
      </p:sp>
      <p:sp>
        <p:nvSpPr>
          <p:cNvPr id="6" name="Rectángulo redondeado 5"/>
          <p:cNvSpPr/>
          <p:nvPr/>
        </p:nvSpPr>
        <p:spPr>
          <a:xfrm>
            <a:off x="5320702" y="5740400"/>
            <a:ext cx="3823298" cy="1117600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>
                <a:latin typeface="Segoe UI" panose="020B0502040204020203" pitchFamily="34" charset="0"/>
                <a:cs typeface="Segoe UI" panose="020B0502040204020203" pitchFamily="34" charset="0"/>
              </a:rPr>
              <a:t>S2S</a:t>
            </a:r>
          </a:p>
          <a:p>
            <a:pPr algn="ctr"/>
            <a:r>
              <a:rPr lang="es-ES" sz="28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for</a:t>
            </a:r>
            <a:r>
              <a:rPr lang="es-ES" sz="2800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sz="28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the</a:t>
            </a:r>
            <a:r>
              <a:rPr lang="es-ES" sz="2800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sz="28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grid</a:t>
            </a:r>
            <a:endParaRPr lang="es-ES" sz="28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3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Clean Energy for All Europeans package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2159501"/>
            <a:ext cx="7886700" cy="753898"/>
          </a:xfrm>
        </p:spPr>
        <p:txBody>
          <a:bodyPr/>
          <a:lstStyle/>
          <a:p>
            <a:r>
              <a:rPr lang="fr-FR" dirty="0" smtClean="0"/>
              <a:t>Regulation (EU) 2019/941, 5 June 2019</a:t>
            </a:r>
          </a:p>
          <a:p>
            <a:r>
              <a:rPr lang="fr-FR" dirty="0" smtClean="0"/>
              <a:t>On risk-preparedness in the electricity sector</a:t>
            </a:r>
          </a:p>
          <a:p>
            <a:endParaRPr lang="fr-FR" dirty="0"/>
          </a:p>
        </p:txBody>
      </p:sp>
      <p:sp>
        <p:nvSpPr>
          <p:cNvPr id="4" name="Rectángulo redondeado 3"/>
          <p:cNvSpPr/>
          <p:nvPr/>
        </p:nvSpPr>
        <p:spPr>
          <a:xfrm>
            <a:off x="335855" y="3745283"/>
            <a:ext cx="8344682" cy="2404996"/>
          </a:xfrm>
          <a:prstGeom prst="roundRect">
            <a:avLst/>
          </a:prstGeom>
          <a:solidFill>
            <a:srgbClr val="F9C327"/>
          </a:solidFill>
          <a:ln>
            <a:solidFill>
              <a:srgbClr val="F9C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i="1" dirty="0"/>
              <a:t>…</a:t>
            </a:r>
            <a:r>
              <a:rPr lang="en-US" i="1" dirty="0">
                <a:solidFill>
                  <a:srgbClr val="0E4878"/>
                </a:solidFill>
              </a:rPr>
              <a:t>assessing seasonal and short-term adequacy</a:t>
            </a:r>
            <a:r>
              <a:rPr lang="en-US" i="1" dirty="0"/>
              <a:t>, namely monthly, week-ahead to at least day-ahead adequacy…</a:t>
            </a:r>
          </a:p>
          <a:p>
            <a:r>
              <a:rPr lang="en-US" i="1" dirty="0"/>
              <a:t>…covering […] severe weather conditions, variable demand in particular peaks depending on weather conditions, and </a:t>
            </a:r>
            <a:r>
              <a:rPr lang="en-US" i="1" dirty="0">
                <a:solidFill>
                  <a:srgbClr val="0E4878"/>
                </a:solidFill>
              </a:rPr>
              <a:t>variability of production of energy from renewable sources; </a:t>
            </a:r>
          </a:p>
          <a:p>
            <a:r>
              <a:rPr lang="en-US" i="1" dirty="0"/>
              <a:t>…methodology […] shall provide for </a:t>
            </a:r>
            <a:r>
              <a:rPr lang="en-US" i="1" dirty="0">
                <a:solidFill>
                  <a:srgbClr val="0E4878"/>
                </a:solidFill>
              </a:rPr>
              <a:t>a probabilistic approach </a:t>
            </a:r>
          </a:p>
          <a:p>
            <a:r>
              <a:rPr lang="en-US" i="1" dirty="0"/>
              <a:t>…methodology shall take into account the specificities of each Member State's energy sector, including </a:t>
            </a:r>
            <a:r>
              <a:rPr lang="en-US" i="1" dirty="0">
                <a:solidFill>
                  <a:srgbClr val="0E4878"/>
                </a:solidFill>
              </a:rPr>
              <a:t>specific weather conditions </a:t>
            </a:r>
            <a:r>
              <a:rPr lang="en-US" i="1" dirty="0"/>
              <a:t>and external circumstances.</a:t>
            </a:r>
            <a:endParaRPr lang="fr-FR" sz="400" i="1" dirty="0"/>
          </a:p>
        </p:txBody>
      </p:sp>
    </p:spTree>
    <p:extLst>
      <p:ext uri="{BB962C8B-B14F-4D97-AF65-F5344CB8AC3E}">
        <p14:creationId xmlns:p14="http://schemas.microsoft.com/office/powerpoint/2010/main" val="259770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406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National Energy and Climate </a:t>
            </a:r>
            <a:r>
              <a:rPr lang="fr-FR" dirty="0" smtClean="0"/>
              <a:t>Plan | Spain 2021-2030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1808369"/>
            <a:ext cx="7886700" cy="753898"/>
          </a:xfrm>
        </p:spPr>
        <p:txBody>
          <a:bodyPr/>
          <a:lstStyle/>
          <a:p>
            <a:r>
              <a:rPr lang="fr-FR" sz="2400" dirty="0"/>
              <a:t>Goal 2030: renewable energy should account for 42% of Spanish energy needs</a:t>
            </a:r>
          </a:p>
          <a:p>
            <a:endParaRPr lang="fr-FR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843" y="2651452"/>
            <a:ext cx="6096313" cy="3206915"/>
          </a:xfrm>
          <a:prstGeom prst="rect">
            <a:avLst/>
          </a:prstGeom>
        </p:spPr>
      </p:pic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1666566" y="5780403"/>
            <a:ext cx="5810865" cy="753898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9C327"/>
              </a:buClr>
              <a:buFont typeface="Wingdings 3" panose="05040102010807070707" pitchFamily="18" charset="2"/>
              <a:buChar char="u"/>
              <a:defRPr sz="3200" kern="1200">
                <a:solidFill>
                  <a:srgbClr val="0E4878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fr-FR" sz="1200" i="1" dirty="0" smtClean="0"/>
              <a:t>Contribution of renewable energies on final consumption with the set of planned measures. Source: Plan Nacional Integrado de Energía y Clima 2021-2030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152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/>
              <a:t>National Energy and Climate Plan | Spain 2021-2030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1603050"/>
            <a:ext cx="7886700" cy="753898"/>
          </a:xfrm>
        </p:spPr>
        <p:txBody>
          <a:bodyPr/>
          <a:lstStyle/>
          <a:p>
            <a:r>
              <a:rPr lang="fr-FR" sz="2400" dirty="0" smtClean="0"/>
              <a:t>Evolution of installed capacity of reneable technologies (MW)</a:t>
            </a:r>
            <a:endParaRPr lang="fr-FR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92" y="2356948"/>
            <a:ext cx="7233022" cy="3733992"/>
          </a:xfrm>
          <a:prstGeom prst="rect">
            <a:avLst/>
          </a:prstGeom>
        </p:spPr>
      </p:pic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2177949" y="6104102"/>
            <a:ext cx="5810865" cy="753898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9C327"/>
              </a:buClr>
              <a:buFont typeface="Wingdings 3" panose="05040102010807070707" pitchFamily="18" charset="2"/>
              <a:buChar char="u"/>
              <a:defRPr sz="3200" kern="1200">
                <a:solidFill>
                  <a:srgbClr val="0E4878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fr-FR" sz="1200" i="1" dirty="0" smtClean="0"/>
              <a:t>Source: Plan Nacional Integrado de Energía y Clima 2021-2030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5507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24817" t="13427" r="305" b="-1"/>
          <a:stretch/>
        </p:blipFill>
        <p:spPr>
          <a:xfrm>
            <a:off x="0" y="-18660"/>
            <a:ext cx="4572000" cy="3489648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/>
          <a:srcRect l="41837" t="1996" r="408" b="530"/>
          <a:stretch/>
        </p:blipFill>
        <p:spPr>
          <a:xfrm>
            <a:off x="3881535" y="3444815"/>
            <a:ext cx="5281125" cy="3431846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0900" t="13426" r="3257" b="4163"/>
          <a:stretch/>
        </p:blipFill>
        <p:spPr>
          <a:xfrm>
            <a:off x="4572000" y="-18661"/>
            <a:ext cx="4590661" cy="3321803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6"/>
          <a:srcRect l="18785" t="25924" r="20809" b="2552"/>
          <a:stretch/>
        </p:blipFill>
        <p:spPr>
          <a:xfrm>
            <a:off x="-18662" y="3452327"/>
            <a:ext cx="3900195" cy="3396342"/>
          </a:xfrm>
          <a:prstGeom prst="rect">
            <a:avLst/>
          </a:prstGeom>
          <a:ln w="152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727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325039" y="5624126"/>
            <a:ext cx="1247775" cy="1085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5 Rectángulo"/>
          <p:cNvSpPr/>
          <p:nvPr/>
        </p:nvSpPr>
        <p:spPr>
          <a:xfrm>
            <a:off x="5506080" y="6340644"/>
            <a:ext cx="363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Link: https://youtu.be/PhbdyNnUliM</a:t>
            </a:r>
          </a:p>
        </p:txBody>
      </p:sp>
      <p:pic>
        <p:nvPicPr>
          <p:cNvPr id="3" name="climateNew.mp4">
            <a:hlinkClick r:id="" action="ppaction://media"/>
            <a:extLst>
              <a:ext uri="{FF2B5EF4-FFF2-40B4-BE49-F238E27FC236}">
                <a16:creationId xmlns:a16="http://schemas.microsoft.com/office/drawing/2014/main" id="{B42813F8-81C4-8B42-B9C4-5AFC5C90A6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5" y="1176299"/>
            <a:ext cx="9144000" cy="514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33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98" y="365126"/>
            <a:ext cx="8600511" cy="1019174"/>
          </a:xfrm>
        </p:spPr>
        <p:txBody>
          <a:bodyPr/>
          <a:lstStyle/>
          <a:p>
            <a:pPr algn="ctr"/>
            <a:r>
              <a:rPr lang="fr-FR" sz="3200" dirty="0" smtClean="0"/>
              <a:t>Examples of extreme events | Spain</a:t>
            </a:r>
            <a:r>
              <a:rPr lang="fr-FR" sz="3600" dirty="0"/>
              <a:t/>
            </a:r>
            <a:br>
              <a:rPr lang="fr-FR" sz="3600" dirty="0"/>
            </a:br>
            <a:endParaRPr lang="fr-FR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E005E42-9F5E-4C53-8F0C-28B769DB37FF}"/>
              </a:ext>
            </a:extLst>
          </p:cNvPr>
          <p:cNvSpPr txBox="1">
            <a:spLocks/>
          </p:cNvSpPr>
          <p:nvPr/>
        </p:nvSpPr>
        <p:spPr>
          <a:xfrm>
            <a:off x="482746" y="1540701"/>
            <a:ext cx="6857506" cy="4199699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9C327"/>
              </a:buClr>
              <a:buFont typeface="Wingdings 3" panose="05040102010807070707" pitchFamily="18" charset="2"/>
              <a:buChar char="u"/>
              <a:defRPr sz="3200" kern="1200">
                <a:solidFill>
                  <a:srgbClr val="0E4878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fr-FR" sz="2800" dirty="0" smtClean="0"/>
              <a:t>Late Summer 2016</a:t>
            </a:r>
          </a:p>
          <a:p>
            <a:r>
              <a:rPr lang="fr-FR" sz="2800" dirty="0" smtClean="0"/>
              <a:t>Heat wave</a:t>
            </a:r>
          </a:p>
          <a:p>
            <a:r>
              <a:rPr lang="fr-FR" sz="2800" dirty="0" smtClean="0"/>
              <a:t>Wind drought</a:t>
            </a:r>
          </a:p>
          <a:p>
            <a:pPr marL="0" indent="0">
              <a:buFont typeface="Wingdings 3" panose="05040102010807070707" pitchFamily="18" charset="2"/>
              <a:buNone/>
            </a:pPr>
            <a:endParaRPr lang="fr-FR" sz="2800" dirty="0" smtClean="0"/>
          </a:p>
          <a:p>
            <a:pPr marL="0" indent="0">
              <a:buFont typeface="Wingdings 3" panose="05040102010807070707" pitchFamily="18" charset="2"/>
              <a:buNone/>
            </a:pPr>
            <a:r>
              <a:rPr lang="fr-FR" sz="2800" dirty="0" smtClean="0"/>
              <a:t>March 2018</a:t>
            </a:r>
          </a:p>
          <a:p>
            <a:r>
              <a:rPr lang="fr-FR" sz="2800" dirty="0" smtClean="0"/>
              <a:t>High wind speed</a:t>
            </a:r>
          </a:p>
          <a:p>
            <a:r>
              <a:rPr lang="fr-FR" sz="2800" dirty="0" smtClean="0"/>
              <a:t>High precipitation</a:t>
            </a:r>
          </a:p>
          <a:p>
            <a:r>
              <a:rPr lang="fr-FR" sz="2800" dirty="0" smtClean="0"/>
              <a:t>Cold spell</a:t>
            </a:r>
          </a:p>
          <a:p>
            <a:pPr marL="0" indent="0">
              <a:buFont typeface="Wingdings 3" panose="05040102010807070707" pitchFamily="18" charset="2"/>
              <a:buNone/>
            </a:pPr>
            <a:endParaRPr lang="fr-FR" sz="2800" dirty="0" smtClean="0"/>
          </a:p>
        </p:txBody>
      </p:sp>
    </p:spTree>
    <p:extLst>
      <p:ext uri="{BB962C8B-B14F-4D97-AF65-F5344CB8AC3E}">
        <p14:creationId xmlns:p14="http://schemas.microsoft.com/office/powerpoint/2010/main" val="270020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5"/>
          <p:cNvSpPr/>
          <p:nvPr/>
        </p:nvSpPr>
        <p:spPr>
          <a:xfrm>
            <a:off x="2650733" y="1710186"/>
            <a:ext cx="3012951" cy="1143184"/>
          </a:xfrm>
          <a:prstGeom prst="rect">
            <a:avLst/>
          </a:prstGeom>
          <a:solidFill>
            <a:srgbClr val="F9C327"/>
          </a:solidFill>
          <a:ln w="3175">
            <a:solidFill>
              <a:srgbClr val="F9C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 Light" panose="020F0302020204030204" pitchFamily="34" charset="0"/>
            </a:endParaRPr>
          </a:p>
        </p:txBody>
      </p:sp>
      <p:sp>
        <p:nvSpPr>
          <p:cNvPr id="4" name="17 Rectángulo"/>
          <p:cNvSpPr/>
          <p:nvPr/>
        </p:nvSpPr>
        <p:spPr>
          <a:xfrm>
            <a:off x="241300" y="991048"/>
            <a:ext cx="2316665" cy="719138"/>
          </a:xfrm>
          <a:prstGeom prst="snip1Rect">
            <a:avLst/>
          </a:prstGeom>
          <a:solidFill>
            <a:schemeClr val="bg1"/>
          </a:solidFill>
          <a:ln>
            <a:solidFill>
              <a:srgbClr val="10BAB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t"/>
          <a:lstStyle/>
          <a:p>
            <a:pPr algn="ctr" eaLnBrk="1" hangingPunct="1">
              <a:defRPr/>
            </a:pPr>
            <a:r>
              <a:rPr lang="es-ES" b="1" dirty="0" err="1">
                <a:solidFill>
                  <a:srgbClr val="0E4878"/>
                </a:solidFill>
              </a:rPr>
              <a:t>Weather</a:t>
            </a:r>
            <a:r>
              <a:rPr lang="es-ES" b="1" dirty="0">
                <a:solidFill>
                  <a:srgbClr val="0E4878"/>
                </a:solidFill>
              </a:rPr>
              <a:t> </a:t>
            </a:r>
            <a:r>
              <a:rPr lang="es-ES" b="1" dirty="0" err="1">
                <a:solidFill>
                  <a:srgbClr val="0E4878"/>
                </a:solidFill>
              </a:rPr>
              <a:t>Forecast</a:t>
            </a:r>
            <a:endParaRPr lang="es-ES" b="1" dirty="0">
              <a:solidFill>
                <a:srgbClr val="0E4878"/>
              </a:solidFill>
            </a:endParaRPr>
          </a:p>
        </p:txBody>
      </p:sp>
      <p:sp>
        <p:nvSpPr>
          <p:cNvPr id="5" name="15 Rectángulo"/>
          <p:cNvSpPr/>
          <p:nvPr/>
        </p:nvSpPr>
        <p:spPr>
          <a:xfrm>
            <a:off x="2650734" y="991048"/>
            <a:ext cx="4068565" cy="719138"/>
          </a:xfrm>
          <a:prstGeom prst="snip1Rect">
            <a:avLst/>
          </a:prstGeom>
          <a:solidFill>
            <a:schemeClr val="bg1"/>
          </a:solidFill>
          <a:ln>
            <a:solidFill>
              <a:srgbClr val="10BAB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t"/>
          <a:lstStyle/>
          <a:p>
            <a:pPr algn="ctr" eaLnBrk="1" hangingPunct="1">
              <a:defRPr/>
            </a:pPr>
            <a:r>
              <a:rPr lang="es-ES" b="1" dirty="0" err="1">
                <a:solidFill>
                  <a:srgbClr val="0E4878"/>
                </a:solidFill>
              </a:rPr>
              <a:t>Climate</a:t>
            </a:r>
            <a:r>
              <a:rPr lang="es-ES" b="1" dirty="0">
                <a:solidFill>
                  <a:srgbClr val="0E4878"/>
                </a:solidFill>
              </a:rPr>
              <a:t> </a:t>
            </a:r>
            <a:r>
              <a:rPr lang="es-ES" b="1" dirty="0" err="1">
                <a:solidFill>
                  <a:srgbClr val="0E4878"/>
                </a:solidFill>
              </a:rPr>
              <a:t>Predictions</a:t>
            </a:r>
            <a:endParaRPr lang="es-ES" b="1" dirty="0">
              <a:solidFill>
                <a:srgbClr val="0E4878"/>
              </a:solidFill>
            </a:endParaRPr>
          </a:p>
        </p:txBody>
      </p:sp>
      <p:sp>
        <p:nvSpPr>
          <p:cNvPr id="7" name="16 Rectángulo"/>
          <p:cNvSpPr/>
          <p:nvPr/>
        </p:nvSpPr>
        <p:spPr>
          <a:xfrm>
            <a:off x="6812068" y="991048"/>
            <a:ext cx="1996970" cy="719138"/>
          </a:xfrm>
          <a:prstGeom prst="snip1Rect">
            <a:avLst/>
          </a:prstGeom>
          <a:solidFill>
            <a:schemeClr val="bg1"/>
          </a:solidFill>
          <a:ln>
            <a:solidFill>
              <a:srgbClr val="10BAB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t"/>
          <a:lstStyle/>
          <a:p>
            <a:pPr algn="ctr" eaLnBrk="1" hangingPunct="1">
              <a:defRPr/>
            </a:pPr>
            <a:r>
              <a:rPr lang="es-ES" b="1" dirty="0" err="1">
                <a:solidFill>
                  <a:srgbClr val="0E4878"/>
                </a:solidFill>
              </a:rPr>
              <a:t>Multidecadal</a:t>
            </a:r>
            <a:r>
              <a:rPr lang="es-ES" b="1" dirty="0">
                <a:solidFill>
                  <a:srgbClr val="0E4878"/>
                </a:solidFill>
              </a:rPr>
              <a:t> and </a:t>
            </a:r>
            <a:r>
              <a:rPr lang="es-ES" b="1" dirty="0" err="1">
                <a:solidFill>
                  <a:srgbClr val="0E4878"/>
                </a:solidFill>
              </a:rPr>
              <a:t>Projections</a:t>
            </a:r>
            <a:endParaRPr lang="es-ES" b="1" dirty="0">
              <a:solidFill>
                <a:srgbClr val="0E4878"/>
              </a:solidFill>
            </a:endParaRPr>
          </a:p>
        </p:txBody>
      </p:sp>
      <p:cxnSp>
        <p:nvCxnSpPr>
          <p:cNvPr id="8" name="3 Conector recto"/>
          <p:cNvCxnSpPr/>
          <p:nvPr/>
        </p:nvCxnSpPr>
        <p:spPr>
          <a:xfrm>
            <a:off x="241300" y="2077084"/>
            <a:ext cx="8684733" cy="0"/>
          </a:xfrm>
          <a:prstGeom prst="line">
            <a:avLst/>
          </a:prstGeom>
          <a:ln w="254000">
            <a:solidFill>
              <a:srgbClr val="10BAB1"/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1060417" y="1892418"/>
            <a:ext cx="268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0E4878"/>
                </a:solidFill>
              </a:rPr>
              <a:t>●</a:t>
            </a:r>
            <a:endParaRPr lang="en-GB" dirty="0">
              <a:solidFill>
                <a:srgbClr val="0E4878"/>
              </a:solidFill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3080700" y="1874764"/>
            <a:ext cx="268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004890"/>
                </a:solidFill>
              </a:rPr>
              <a:t>●</a:t>
            </a:r>
            <a:endParaRPr lang="en-GB" dirty="0">
              <a:solidFill>
                <a:srgbClr val="004890"/>
              </a:solidFill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4737102" y="1872515"/>
            <a:ext cx="268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0E4878"/>
                </a:solidFill>
              </a:rPr>
              <a:t>●</a:t>
            </a:r>
            <a:endParaRPr lang="en-GB" dirty="0">
              <a:solidFill>
                <a:srgbClr val="0E4878"/>
              </a:solidFill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6181140" y="1874764"/>
            <a:ext cx="268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004890"/>
                </a:solidFill>
              </a:rPr>
              <a:t>●</a:t>
            </a:r>
            <a:endParaRPr lang="en-GB" dirty="0">
              <a:solidFill>
                <a:srgbClr val="004890"/>
              </a:solidFill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7508709" y="1872515"/>
            <a:ext cx="268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004890"/>
                </a:solidFill>
              </a:rPr>
              <a:t>●</a:t>
            </a:r>
            <a:endParaRPr lang="en-GB" dirty="0">
              <a:solidFill>
                <a:srgbClr val="004890"/>
              </a:solidFill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2415070" y="1667022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10 d-1 month</a:t>
            </a:r>
          </a:p>
        </p:txBody>
      </p:sp>
      <p:sp>
        <p:nvSpPr>
          <p:cNvPr id="16" name="Rectangle 25"/>
          <p:cNvSpPr/>
          <p:nvPr/>
        </p:nvSpPr>
        <p:spPr>
          <a:xfrm>
            <a:off x="4046435" y="1667022"/>
            <a:ext cx="16046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400" dirty="0">
                <a:solidFill>
                  <a:srgbClr val="124484">
                    <a:lumMod val="50000"/>
                  </a:srgbClr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1  </a:t>
            </a:r>
            <a:r>
              <a:rPr lang="en-US" sz="1400" dirty="0" smtClean="0">
                <a:solidFill>
                  <a:srgbClr val="0E4878"/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month–3</a:t>
            </a:r>
            <a:r>
              <a:rPr lang="en-US" sz="1400" dirty="0" smtClean="0">
                <a:solidFill>
                  <a:srgbClr val="124484">
                    <a:lumMod val="50000"/>
                  </a:srgbClr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 months</a:t>
            </a:r>
            <a:endParaRPr lang="en-US" sz="1400" dirty="0">
              <a:solidFill>
                <a:srgbClr val="124484">
                  <a:lumMod val="50000"/>
                </a:srgbClr>
              </a:solidFill>
              <a:latin typeface="Calibri Light" panose="020F03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26"/>
          <p:cNvSpPr txBox="1"/>
          <p:nvPr/>
        </p:nvSpPr>
        <p:spPr>
          <a:xfrm>
            <a:off x="5579188" y="1667022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2-30 years</a:t>
            </a:r>
          </a:p>
        </p:txBody>
      </p:sp>
      <p:sp>
        <p:nvSpPr>
          <p:cNvPr id="18" name="TextBox 27"/>
          <p:cNvSpPr txBox="1"/>
          <p:nvPr/>
        </p:nvSpPr>
        <p:spPr>
          <a:xfrm>
            <a:off x="7022842" y="1667022"/>
            <a:ext cx="1447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E4878"/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20-100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 years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4934"/>
            <a:ext cx="9144000" cy="2633676"/>
          </a:xfrm>
          <a:prstGeom prst="rect">
            <a:avLst/>
          </a:prstGeom>
          <a:solidFill>
            <a:srgbClr val="F9C327"/>
          </a:solidFill>
          <a:ln>
            <a:noFill/>
          </a:ln>
        </p:spPr>
      </p:pic>
      <p:sp>
        <p:nvSpPr>
          <p:cNvPr id="20" name="Rounded Rectangle 61"/>
          <p:cNvSpPr/>
          <p:nvPr/>
        </p:nvSpPr>
        <p:spPr>
          <a:xfrm>
            <a:off x="2769658" y="2341479"/>
            <a:ext cx="2775100" cy="376195"/>
          </a:xfrm>
          <a:prstGeom prst="roundRect">
            <a:avLst/>
          </a:prstGeom>
          <a:solidFill>
            <a:srgbClr val="F2694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alibri Light" panose="020F0302020204030204" pitchFamily="34" charset="0"/>
              </a:rPr>
              <a:t>S2S4E project</a:t>
            </a:r>
          </a:p>
        </p:txBody>
      </p:sp>
      <p:cxnSp>
        <p:nvCxnSpPr>
          <p:cNvPr id="23" name="Conector recto 22"/>
          <p:cNvCxnSpPr/>
          <p:nvPr/>
        </p:nvCxnSpPr>
        <p:spPr>
          <a:xfrm>
            <a:off x="0" y="6038610"/>
            <a:ext cx="9144000" cy="0"/>
          </a:xfrm>
          <a:prstGeom prst="line">
            <a:avLst/>
          </a:prstGeom>
          <a:ln w="38100" cmpd="sng">
            <a:solidFill>
              <a:srgbClr val="F9C327"/>
            </a:solidFill>
            <a:headEnd w="lg" len="lg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0" y="3404934"/>
            <a:ext cx="9144000" cy="0"/>
          </a:xfrm>
          <a:prstGeom prst="line">
            <a:avLst/>
          </a:prstGeom>
          <a:ln w="38100" cmpd="sng">
            <a:solidFill>
              <a:srgbClr val="F9C327"/>
            </a:solidFill>
            <a:headEnd w="lg" len="lg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2" name="TextBox 23"/>
          <p:cNvSpPr txBox="1"/>
          <p:nvPr/>
        </p:nvSpPr>
        <p:spPr>
          <a:xfrm>
            <a:off x="427975" y="1667022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Present-15d</a:t>
            </a:r>
          </a:p>
        </p:txBody>
      </p:sp>
    </p:spTree>
    <p:extLst>
      <p:ext uri="{BB962C8B-B14F-4D97-AF65-F5344CB8AC3E}">
        <p14:creationId xmlns:p14="http://schemas.microsoft.com/office/powerpoint/2010/main" val="423373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2376425" y="1583395"/>
            <a:ext cx="4013002" cy="4014000"/>
          </a:xfrm>
          <a:prstGeom prst="ellipse">
            <a:avLst/>
          </a:prstGeom>
          <a:noFill/>
          <a:ln w="57150">
            <a:solidFill>
              <a:srgbClr val="10BA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422" y="3150770"/>
            <a:ext cx="2510078" cy="83239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109" y="4025208"/>
            <a:ext cx="1867283" cy="60907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730" y="3197444"/>
            <a:ext cx="1187511" cy="78109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213" y="356334"/>
            <a:ext cx="8922619" cy="822652"/>
          </a:xfrm>
        </p:spPr>
        <p:txBody>
          <a:bodyPr/>
          <a:lstStyle/>
          <a:p>
            <a:r>
              <a:rPr lang="fr-FR" sz="3600" dirty="0"/>
              <a:t>Co-Production with industrial partners...</a:t>
            </a:r>
          </a:p>
        </p:txBody>
      </p:sp>
      <p:pic>
        <p:nvPicPr>
          <p:cNvPr id="11" name="Picture 2" descr="Image result for iberdrola renovabl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492" y="1757453"/>
            <a:ext cx="1364907" cy="73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7" descr="Image result for gas natural fenosa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" t="15541" r="7772" b="8181"/>
          <a:stretch/>
        </p:blipFill>
        <p:spPr bwMode="auto">
          <a:xfrm>
            <a:off x="7259229" y="3389943"/>
            <a:ext cx="1256121" cy="57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2" descr="Related imag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9" t="38160" r="7875" b="38161"/>
          <a:stretch/>
        </p:blipFill>
        <p:spPr bwMode="auto">
          <a:xfrm>
            <a:off x="6647858" y="4900671"/>
            <a:ext cx="1517997" cy="317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0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2" y="4679878"/>
            <a:ext cx="758745" cy="758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3" descr="Image result for mepso macedonia ts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34" y="3675049"/>
            <a:ext cx="1271653" cy="45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4" descr="http://193.13.75.109/wp-content/uploads/2015/12/VRF-logo2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" y="1713406"/>
            <a:ext cx="2682372" cy="27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2C01E903-53B1-414F-8F88-3EDFAE8FFB31}"/>
              </a:ext>
            </a:extLst>
          </p:cNvPr>
          <p:cNvSpPr txBox="1">
            <a:spLocks/>
          </p:cNvSpPr>
          <p:nvPr/>
        </p:nvSpPr>
        <p:spPr>
          <a:xfrm>
            <a:off x="203797" y="6026128"/>
            <a:ext cx="7055432" cy="7946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r>
              <a:rPr lang="fr-FR" sz="3200" dirty="0"/>
              <a:t>...and external stakeholders</a:t>
            </a:r>
          </a:p>
        </p:txBody>
      </p:sp>
      <p:sp>
        <p:nvSpPr>
          <p:cNvPr id="4" name="Acorde 3"/>
          <p:cNvSpPr/>
          <p:nvPr/>
        </p:nvSpPr>
        <p:spPr>
          <a:xfrm>
            <a:off x="2375427" y="1576126"/>
            <a:ext cx="4014000" cy="4014000"/>
          </a:xfrm>
          <a:prstGeom prst="chord">
            <a:avLst>
              <a:gd name="adj1" fmla="val 12189789"/>
              <a:gd name="adj2" fmla="val 20217465"/>
            </a:avLst>
          </a:prstGeom>
          <a:solidFill>
            <a:srgbClr val="10BAB1"/>
          </a:solidFill>
          <a:ln>
            <a:solidFill>
              <a:srgbClr val="10BA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/>
          <p:cNvSpPr txBox="1"/>
          <p:nvPr/>
        </p:nvSpPr>
        <p:spPr>
          <a:xfrm>
            <a:off x="3229641" y="1946779"/>
            <a:ext cx="2343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S2S4E</a:t>
            </a:r>
          </a:p>
          <a:p>
            <a:pPr algn="ctr"/>
            <a:r>
              <a:rPr lang="es-ES" b="1" dirty="0">
                <a:solidFill>
                  <a:schemeClr val="bg1"/>
                </a:solidFill>
              </a:rPr>
              <a:t>Industrial </a:t>
            </a:r>
            <a:r>
              <a:rPr lang="es-ES" b="1" dirty="0" err="1">
                <a:solidFill>
                  <a:schemeClr val="bg1"/>
                </a:solidFill>
              </a:rPr>
              <a:t>Partners</a:t>
            </a:r>
            <a:endParaRPr lang="es-ES" b="1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23" y="2593387"/>
            <a:ext cx="1826882" cy="54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02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545684" y="136635"/>
            <a:ext cx="60332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4400" b="1" dirty="0">
                <a:solidFill>
                  <a:srgbClr val="144173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Decision Support Tool</a:t>
            </a:r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0275"/>
            <a:ext cx="9144000" cy="499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2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2699</TotalTime>
  <Words>437</Words>
  <Application>Microsoft Office PowerPoint</Application>
  <PresentationFormat>Presentación en pantalla (4:3)</PresentationFormat>
  <Paragraphs>121</Paragraphs>
  <Slides>18</Slides>
  <Notes>15</Notes>
  <HiddenSlides>0</HiddenSlides>
  <MMClips>1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Ebrima</vt:lpstr>
      <vt:lpstr>Gadugi</vt:lpstr>
      <vt:lpstr>Segoe UI</vt:lpstr>
      <vt:lpstr>Wingdings 3</vt:lpstr>
      <vt:lpstr>Thème Office</vt:lpstr>
      <vt:lpstr>Decision-making under a changing climate?  A climate service for clean energy  in Spain and beyond</vt:lpstr>
      <vt:lpstr>National Energy and Climate Plan | Spain 2021-2030</vt:lpstr>
      <vt:lpstr>National Energy and Climate Plan | Spain 2021-2030</vt:lpstr>
      <vt:lpstr>Presentación de PowerPoint</vt:lpstr>
      <vt:lpstr>Presentación de PowerPoint</vt:lpstr>
      <vt:lpstr>Examples of extreme events | Spain </vt:lpstr>
      <vt:lpstr>Presentación de PowerPoint</vt:lpstr>
      <vt:lpstr>Co-Production with industrial partners...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High snowmelt and rain in Sweden July 2015</vt:lpstr>
      <vt:lpstr>Cold spell and wind drought in Europe</vt:lpstr>
      <vt:lpstr>Cold spell and wind drought in Europe</vt:lpstr>
      <vt:lpstr>Clean Energy for All Europeans package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Mathilde BAZIN-RETOURS</dc:creator>
  <cp:lastModifiedBy>Ilaria Vigo</cp:lastModifiedBy>
  <cp:revision>109</cp:revision>
  <dcterms:created xsi:type="dcterms:W3CDTF">2017-10-19T10:22:33Z</dcterms:created>
  <dcterms:modified xsi:type="dcterms:W3CDTF">2019-12-12T08:53:40Z</dcterms:modified>
</cp:coreProperties>
</file>